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notesSlides/notesSlide1.xml" ContentType="application/vnd.openxmlformats-officedocument.presentationml.notesSlide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62" r:id="rId3"/>
    <p:sldId id="259" r:id="rId4"/>
    <p:sldId id="263" r:id="rId5"/>
    <p:sldId id="264" r:id="rId6"/>
    <p:sldId id="261" r:id="rId7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774" y="-5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58B2B3-2D30-4A28-9DB2-7F848048DDF5}" type="datetimeFigureOut">
              <a:rPr lang="es-ES" smtClean="0"/>
              <a:t>10/08/2017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F26F6E-407C-4A3C-9A01-F35BBFAB45D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045150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GT" noProof="0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F26F6E-407C-4A3C-9A01-F35BBFAB45D4}" type="slidenum">
              <a:rPr lang="es-ES" smtClean="0"/>
              <a:t>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149616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15376-57A3-4BA3-A422-94BA482898AD}" type="datetimeFigureOut">
              <a:rPr lang="es-ES" smtClean="0"/>
              <a:t>10/08/2017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20995-6CE8-4F3B-853D-FFC31FFB203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81516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15376-57A3-4BA3-A422-94BA482898AD}" type="datetimeFigureOut">
              <a:rPr lang="es-ES" smtClean="0"/>
              <a:t>10/08/2017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20995-6CE8-4F3B-853D-FFC31FFB203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547717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15376-57A3-4BA3-A422-94BA482898AD}" type="datetimeFigureOut">
              <a:rPr lang="es-ES" smtClean="0"/>
              <a:t>10/08/2017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20995-6CE8-4F3B-853D-FFC31FFB203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630571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15376-57A3-4BA3-A422-94BA482898AD}" type="datetimeFigureOut">
              <a:rPr lang="es-ES" smtClean="0"/>
              <a:t>10/08/2017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20995-6CE8-4F3B-853D-FFC31FFB203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432558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15376-57A3-4BA3-A422-94BA482898AD}" type="datetimeFigureOut">
              <a:rPr lang="es-ES" smtClean="0"/>
              <a:t>10/08/2017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20995-6CE8-4F3B-853D-FFC31FFB203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826332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15376-57A3-4BA3-A422-94BA482898AD}" type="datetimeFigureOut">
              <a:rPr lang="es-ES" smtClean="0"/>
              <a:t>10/08/2017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20995-6CE8-4F3B-853D-FFC31FFB203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617208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15376-57A3-4BA3-A422-94BA482898AD}" type="datetimeFigureOut">
              <a:rPr lang="es-ES" smtClean="0"/>
              <a:t>10/08/2017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20995-6CE8-4F3B-853D-FFC31FFB203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871528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15376-57A3-4BA3-A422-94BA482898AD}" type="datetimeFigureOut">
              <a:rPr lang="es-ES" smtClean="0"/>
              <a:t>10/08/2017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20995-6CE8-4F3B-853D-FFC31FFB203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016623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15376-57A3-4BA3-A422-94BA482898AD}" type="datetimeFigureOut">
              <a:rPr lang="es-ES" smtClean="0"/>
              <a:t>10/08/2017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20995-6CE8-4F3B-853D-FFC31FFB203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461803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15376-57A3-4BA3-A422-94BA482898AD}" type="datetimeFigureOut">
              <a:rPr lang="es-ES" smtClean="0"/>
              <a:t>10/08/2017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20995-6CE8-4F3B-853D-FFC31FFB203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119696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15376-57A3-4BA3-A422-94BA482898AD}" type="datetimeFigureOut">
              <a:rPr lang="es-ES" smtClean="0"/>
              <a:t>10/08/2017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20995-6CE8-4F3B-853D-FFC31FFB203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666864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21000"/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B15376-57A3-4BA3-A422-94BA482898AD}" type="datetimeFigureOut">
              <a:rPr lang="es-ES" smtClean="0"/>
              <a:t>10/08/2017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B20995-6CE8-4F3B-853D-FFC31FFB203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077121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4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.xml"/><Relationship Id="rId3" Type="http://schemas.openxmlformats.org/officeDocument/2006/relationships/tags" Target="../tags/tag7.xml"/><Relationship Id="rId7" Type="http://schemas.openxmlformats.org/officeDocument/2006/relationships/slideLayout" Target="../slideLayouts/slideLayout2.xml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tags" Target="../tags/tag13.xml"/><Relationship Id="rId2" Type="http://schemas.openxmlformats.org/officeDocument/2006/relationships/tags" Target="../tags/tag12.xml"/><Relationship Id="rId1" Type="http://schemas.openxmlformats.org/officeDocument/2006/relationships/tags" Target="../tags/tag11.x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15.xml"/><Relationship Id="rId4" Type="http://schemas.openxmlformats.org/officeDocument/2006/relationships/tags" Target="../tags/tag1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tags" Target="../tags/tag18.xml"/><Relationship Id="rId2" Type="http://schemas.openxmlformats.org/officeDocument/2006/relationships/tags" Target="../tags/tag17.xml"/><Relationship Id="rId1" Type="http://schemas.openxmlformats.org/officeDocument/2006/relationships/tags" Target="../tags/tag16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1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Subtítulo"/>
          <p:cNvSpPr txBox="1">
            <a:spLocks noGrp="1"/>
          </p:cNvSpPr>
          <p:nvPr>
            <p:ph type="subTitle" idx="1"/>
          </p:nvPr>
        </p:nvSpPr>
        <p:spPr>
          <a:xfrm>
            <a:off x="1475656" y="5661248"/>
            <a:ext cx="640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GT" sz="1800" dirty="0" smtClean="0">
                <a:solidFill>
                  <a:schemeClr val="tx1"/>
                </a:solidFill>
              </a:rPr>
              <a:t>Guatemala, 11 de agosto del 2017 </a:t>
            </a:r>
            <a:endParaRPr lang="es-ES" sz="1800" dirty="0">
              <a:solidFill>
                <a:schemeClr val="tx1"/>
              </a:solidFill>
            </a:endParaRPr>
          </a:p>
        </p:txBody>
      </p:sp>
      <p:pic>
        <p:nvPicPr>
          <p:cNvPr id="8" name="7 Imagen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77" t="27271" r="15422" b="29958"/>
          <a:stretch/>
        </p:blipFill>
        <p:spPr>
          <a:xfrm>
            <a:off x="251520" y="116632"/>
            <a:ext cx="1670796" cy="792088"/>
          </a:xfrm>
          <a:prstGeom prst="rect">
            <a:avLst/>
          </a:prstGeom>
        </p:spPr>
      </p:pic>
      <p:sp>
        <p:nvSpPr>
          <p:cNvPr id="9" name="Título 1"/>
          <p:cNvSpPr>
            <a:spLocks noGrp="1"/>
          </p:cNvSpPr>
          <p:nvPr>
            <p:ph type="ctrTitle"/>
          </p:nvPr>
        </p:nvSpPr>
        <p:spPr>
          <a:xfrm>
            <a:off x="107504" y="2348880"/>
            <a:ext cx="8712968" cy="2027560"/>
          </a:xfrm>
        </p:spPr>
        <p:txBody>
          <a:bodyPr>
            <a:noAutofit/>
          </a:bodyPr>
          <a:lstStyle/>
          <a:p>
            <a:r>
              <a:rPr lang="es-419" sz="4800" dirty="0">
                <a:latin typeface="Candara" pitchFamily="34" charset="0"/>
              </a:rPr>
              <a:t>Plan Alianza para la Prosperidad del Triangulo Norte</a:t>
            </a:r>
            <a:r>
              <a:rPr lang="es-419" sz="4800" u="sng" dirty="0">
                <a:latin typeface="Candara" pitchFamily="34" charset="0"/>
              </a:rPr>
              <a:t> </a:t>
            </a:r>
            <a:r>
              <a:rPr lang="es-419" sz="4800" u="sng" dirty="0" smtClean="0">
                <a:latin typeface="Candara" pitchFamily="34" charset="0"/>
              </a:rPr>
              <a:t/>
            </a:r>
            <a:br>
              <a:rPr lang="es-419" sz="4800" u="sng" dirty="0" smtClean="0">
                <a:latin typeface="Candara" pitchFamily="34" charset="0"/>
              </a:rPr>
            </a:br>
            <a:r>
              <a:rPr lang="es-419" sz="4800" u="sng" dirty="0" smtClean="0">
                <a:latin typeface="Candara" pitchFamily="34" charset="0"/>
              </a:rPr>
              <a:t/>
            </a:r>
            <a:br>
              <a:rPr lang="es-419" sz="4800" u="sng" dirty="0" smtClean="0">
                <a:latin typeface="Candara" pitchFamily="34" charset="0"/>
              </a:rPr>
            </a:br>
            <a:r>
              <a:rPr lang="es-419" sz="3600" b="1" dirty="0" smtClean="0">
                <a:latin typeface="Candara" pitchFamily="34" charset="0"/>
              </a:rPr>
              <a:t>Avance preliminar en compromisos 2</a:t>
            </a:r>
            <a:r>
              <a:rPr lang="es-419" sz="3600" b="1" dirty="0" smtClean="0">
                <a:latin typeface="Candara" pitchFamily="34" charset="0"/>
              </a:rPr>
              <a:t>017</a:t>
            </a:r>
            <a:endParaRPr lang="es-419" sz="3600" b="1" dirty="0">
              <a:latin typeface="Candar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1423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87877" y="0"/>
            <a:ext cx="8959682" cy="1143000"/>
          </a:xfrm>
        </p:spPr>
        <p:txBody>
          <a:bodyPr>
            <a:noAutofit/>
          </a:bodyPr>
          <a:lstStyle/>
          <a:p>
            <a:r>
              <a:rPr lang="es-GT" sz="2400" b="1" dirty="0" smtClean="0">
                <a:latin typeface="Candara" pitchFamily="34" charset="0"/>
                <a:cs typeface="Times New Roman" pitchFamily="18" charset="0"/>
              </a:rPr>
              <a:t>El </a:t>
            </a:r>
            <a:r>
              <a:rPr lang="es-GT" sz="2400" b="1" dirty="0">
                <a:latin typeface="Candara" pitchFamily="34" charset="0"/>
                <a:cs typeface="Times New Roman" pitchFamily="18" charset="0"/>
              </a:rPr>
              <a:t>25% de los recursos estarán disponibles cuando se certifiquen avances en: </a:t>
            </a:r>
            <a:endParaRPr lang="es-ES" sz="2400" dirty="0">
              <a:latin typeface="Candara" pitchFamily="34" charset="0"/>
            </a:endParaRPr>
          </a:p>
        </p:txBody>
      </p:sp>
      <p:graphicFrame>
        <p:nvGraphicFramePr>
          <p:cNvPr id="5" name="4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8002776"/>
              </p:ext>
            </p:extLst>
          </p:nvPr>
        </p:nvGraphicFramePr>
        <p:xfrm>
          <a:off x="251520" y="1196752"/>
          <a:ext cx="8496943" cy="5184576"/>
        </p:xfrm>
        <a:graphic>
          <a:graphicData uri="http://schemas.openxmlformats.org/drawingml/2006/table">
            <a:tbl>
              <a:tblPr/>
              <a:tblGrid>
                <a:gridCol w="4680520"/>
                <a:gridCol w="1800200"/>
                <a:gridCol w="2016223"/>
              </a:tblGrid>
              <a:tr h="485007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ndara" pitchFamily="34" charset="0"/>
                        </a:rPr>
                        <a:t>Compromiso PAPTN</a:t>
                      </a:r>
                    </a:p>
                  </a:txBody>
                  <a:tcPr marL="8805" marR="8805" marT="88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ndara" pitchFamily="34" charset="0"/>
                        </a:rPr>
                        <a:t>Grado de Avance</a:t>
                      </a:r>
                    </a:p>
                  </a:txBody>
                  <a:tcPr marL="8805" marR="8805" marT="88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ndara" pitchFamily="34" charset="0"/>
                        </a:rPr>
                        <a:t>Responsable</a:t>
                      </a:r>
                    </a:p>
                  </a:txBody>
                  <a:tcPr marL="8805" marR="8805" marT="88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32247">
                <a:tc>
                  <a:txBody>
                    <a:bodyPr/>
                    <a:lstStyle/>
                    <a:p>
                      <a:pPr algn="l" fontAlgn="ctr"/>
                      <a:r>
                        <a:rPr lang="es-G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ndara" pitchFamily="34" charset="0"/>
                        </a:rPr>
                        <a:t>1) Informar a los ciudadanos de los peligros del viaje hacia la frontera suroeste de los Estados Unidos.</a:t>
                      </a:r>
                    </a:p>
                  </a:txBody>
                  <a:tcPr marL="158487" marR="8805" marT="88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2400" b="0" i="0" u="none" strike="noStrike" dirty="0">
                        <a:solidFill>
                          <a:srgbClr val="000000"/>
                        </a:solidFill>
                        <a:effectLst/>
                        <a:latin typeface="Candara" pitchFamily="34" charset="0"/>
                      </a:endParaRPr>
                    </a:p>
                  </a:txBody>
                  <a:tcPr marL="8805" marR="8805" marT="88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600" b="0" i="0" u="none" strike="noStrike">
                          <a:solidFill>
                            <a:srgbClr val="000000"/>
                          </a:solidFill>
                          <a:effectLst/>
                          <a:latin typeface="Candara" pitchFamily="34" charset="0"/>
                        </a:rPr>
                        <a:t>MINEX/MINGOB-DGM</a:t>
                      </a:r>
                    </a:p>
                  </a:txBody>
                  <a:tcPr marL="8805" marR="8805" marT="88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8131">
                <a:tc>
                  <a:txBody>
                    <a:bodyPr/>
                    <a:lstStyle/>
                    <a:p>
                      <a:pPr algn="l" fontAlgn="ctr"/>
                      <a:r>
                        <a:rPr lang="es-G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ndara" pitchFamily="34" charset="0"/>
                        </a:rPr>
                        <a:t>2) Combatir el contrabando y la trata de personas.</a:t>
                      </a:r>
                    </a:p>
                  </a:txBody>
                  <a:tcPr marL="158487" marR="8805" marT="88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2400" b="0" i="0" u="none" strike="noStrike" dirty="0">
                        <a:solidFill>
                          <a:srgbClr val="FFFFFF"/>
                        </a:solidFill>
                        <a:effectLst/>
                        <a:latin typeface="Candara" pitchFamily="34" charset="0"/>
                      </a:endParaRPr>
                    </a:p>
                  </a:txBody>
                  <a:tcPr marL="8805" marR="8805" marT="88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600" b="0" i="0" u="none" strike="noStrike">
                          <a:solidFill>
                            <a:srgbClr val="000000"/>
                          </a:solidFill>
                          <a:effectLst/>
                          <a:latin typeface="Candara" pitchFamily="34" charset="0"/>
                        </a:rPr>
                        <a:t>MINGOB/SVET</a:t>
                      </a:r>
                    </a:p>
                  </a:txBody>
                  <a:tcPr marL="8805" marR="8805" marT="88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</a:tr>
              <a:tr h="1106363">
                <a:tc>
                  <a:txBody>
                    <a:bodyPr/>
                    <a:lstStyle/>
                    <a:p>
                      <a:pPr algn="l" fontAlgn="ctr"/>
                      <a:r>
                        <a:rPr lang="es-G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ndara" pitchFamily="34" charset="0"/>
                        </a:rPr>
                        <a:t>3) Mejorar la seguridad fronteriza, incluida la prevención de la migración ilegal, el tráfico de personas y el tráfico ilícito de drogas y otros productos de contrabando.</a:t>
                      </a:r>
                    </a:p>
                  </a:txBody>
                  <a:tcPr marL="158487" marR="8805" marT="88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2400" b="0" i="0" u="none" strike="noStrike" dirty="0">
                        <a:solidFill>
                          <a:srgbClr val="FFFFFF"/>
                        </a:solidFill>
                        <a:effectLst/>
                        <a:latin typeface="Candara" pitchFamily="34" charset="0"/>
                      </a:endParaRPr>
                    </a:p>
                  </a:txBody>
                  <a:tcPr marL="8805" marR="8805" marT="88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ndara" pitchFamily="34" charset="0"/>
                        </a:rPr>
                        <a:t>MINEX/MINGOB-DGM-PNC/SVET</a:t>
                      </a:r>
                    </a:p>
                  </a:txBody>
                  <a:tcPr marL="8805" marR="8805" marT="88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02828">
                <a:tc>
                  <a:txBody>
                    <a:bodyPr/>
                    <a:lstStyle/>
                    <a:p>
                      <a:pPr algn="l" fontAlgn="b"/>
                      <a:r>
                        <a:rPr lang="es-G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ndara" pitchFamily="34" charset="0"/>
                        </a:rPr>
                        <a:t>4) Cooperar con los organismos gubernamentales de los Estados Unidos y otros gobiernos de la región para facilitar el retorno, repatriación y la reintegración de los migrantes ilegales que llegan a la frontera suroeste de los Estados Unidos que no califican para asilo, de conformidad con el derecho internacional.</a:t>
                      </a:r>
                    </a:p>
                  </a:txBody>
                  <a:tcPr marL="158487" marR="8805" marT="88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2400" b="0" i="0" u="none" strike="noStrike" dirty="0">
                        <a:solidFill>
                          <a:srgbClr val="FFFFFF"/>
                        </a:solidFill>
                        <a:effectLst/>
                        <a:latin typeface="Candara" pitchFamily="34" charset="0"/>
                      </a:endParaRPr>
                    </a:p>
                  </a:txBody>
                  <a:tcPr marL="8805" marR="8805" marT="88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ndara" pitchFamily="34" charset="0"/>
                        </a:rPr>
                        <a:t>MINEX/ MINGOB/MINEDUC/MINTRAB/SBS</a:t>
                      </a:r>
                    </a:p>
                  </a:txBody>
                  <a:tcPr marL="8805" marR="8805" marT="88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</a:tr>
            </a:tbl>
          </a:graphicData>
        </a:graphic>
      </p:graphicFrame>
      <p:grpSp>
        <p:nvGrpSpPr>
          <p:cNvPr id="23" name="22 Grupo"/>
          <p:cNvGrpSpPr/>
          <p:nvPr/>
        </p:nvGrpSpPr>
        <p:grpSpPr>
          <a:xfrm>
            <a:off x="5508078" y="4976237"/>
            <a:ext cx="630040" cy="553249"/>
            <a:chOff x="5508077" y="4976237"/>
            <a:chExt cx="648127" cy="553249"/>
          </a:xfrm>
        </p:grpSpPr>
        <p:sp>
          <p:nvSpPr>
            <p:cNvPr id="19" name="Arc 53"/>
            <p:cNvSpPr/>
            <p:nvPr>
              <p:custDataLst>
                <p:tags r:id="rId4"/>
              </p:custDataLst>
            </p:nvPr>
          </p:nvSpPr>
          <p:spPr bwMode="gray">
            <a:xfrm>
              <a:off x="5508077" y="4976237"/>
              <a:ext cx="630040" cy="540060"/>
            </a:xfrm>
            <a:prstGeom prst="arc">
              <a:avLst>
                <a:gd name="adj1" fmla="val 16200000"/>
                <a:gd name="adj2" fmla="val 10800000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GT" dirty="0"/>
            </a:p>
          </p:txBody>
        </p:sp>
        <p:sp>
          <p:nvSpPr>
            <p:cNvPr id="24" name="23 Elipse"/>
            <p:cNvSpPr/>
            <p:nvPr/>
          </p:nvSpPr>
          <p:spPr>
            <a:xfrm>
              <a:off x="5526164" y="4989426"/>
              <a:ext cx="630040" cy="54006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GT"/>
            </a:p>
          </p:txBody>
        </p:sp>
      </p:grpSp>
      <p:grpSp>
        <p:nvGrpSpPr>
          <p:cNvPr id="28" name="27 Grupo"/>
          <p:cNvGrpSpPr/>
          <p:nvPr/>
        </p:nvGrpSpPr>
        <p:grpSpPr>
          <a:xfrm>
            <a:off x="5478450" y="1844824"/>
            <a:ext cx="555371" cy="504056"/>
            <a:chOff x="5550429" y="3284984"/>
            <a:chExt cx="618505" cy="504056"/>
          </a:xfrm>
        </p:grpSpPr>
        <p:sp>
          <p:nvSpPr>
            <p:cNvPr id="29" name="Arc 59"/>
            <p:cNvSpPr/>
            <p:nvPr>
              <p:custDataLst>
                <p:tags r:id="rId3"/>
              </p:custDataLst>
            </p:nvPr>
          </p:nvSpPr>
          <p:spPr bwMode="gray">
            <a:xfrm>
              <a:off x="5550430" y="3284984"/>
              <a:ext cx="618504" cy="504056"/>
            </a:xfrm>
            <a:prstGeom prst="arc">
              <a:avLst>
                <a:gd name="adj1" fmla="val 16200000"/>
                <a:gd name="adj2" fmla="val 5400000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GT" dirty="0"/>
            </a:p>
          </p:txBody>
        </p:sp>
        <p:sp>
          <p:nvSpPr>
            <p:cNvPr id="30" name="29 Elipse"/>
            <p:cNvSpPr/>
            <p:nvPr/>
          </p:nvSpPr>
          <p:spPr>
            <a:xfrm>
              <a:off x="5550429" y="3284984"/>
              <a:ext cx="618504" cy="504056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GT"/>
            </a:p>
          </p:txBody>
        </p:sp>
      </p:grpSp>
      <p:grpSp>
        <p:nvGrpSpPr>
          <p:cNvPr id="31" name="30 Grupo"/>
          <p:cNvGrpSpPr/>
          <p:nvPr/>
        </p:nvGrpSpPr>
        <p:grpSpPr>
          <a:xfrm>
            <a:off x="5490917" y="2535372"/>
            <a:ext cx="542905" cy="504056"/>
            <a:chOff x="5550429" y="3284984"/>
            <a:chExt cx="618505" cy="504056"/>
          </a:xfrm>
        </p:grpSpPr>
        <p:sp>
          <p:nvSpPr>
            <p:cNvPr id="32" name="Arc 59"/>
            <p:cNvSpPr/>
            <p:nvPr>
              <p:custDataLst>
                <p:tags r:id="rId2"/>
              </p:custDataLst>
            </p:nvPr>
          </p:nvSpPr>
          <p:spPr bwMode="gray">
            <a:xfrm>
              <a:off x="5550430" y="3284984"/>
              <a:ext cx="618504" cy="504056"/>
            </a:xfrm>
            <a:prstGeom prst="arc">
              <a:avLst>
                <a:gd name="adj1" fmla="val 16200000"/>
                <a:gd name="adj2" fmla="val 5400000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GT" dirty="0"/>
            </a:p>
          </p:txBody>
        </p:sp>
        <p:sp>
          <p:nvSpPr>
            <p:cNvPr id="33" name="32 Elipse"/>
            <p:cNvSpPr/>
            <p:nvPr/>
          </p:nvSpPr>
          <p:spPr>
            <a:xfrm>
              <a:off x="5550429" y="3284984"/>
              <a:ext cx="618504" cy="504056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GT"/>
            </a:p>
          </p:txBody>
        </p:sp>
      </p:grpSp>
      <p:grpSp>
        <p:nvGrpSpPr>
          <p:cNvPr id="36" name="35 Grupo"/>
          <p:cNvGrpSpPr/>
          <p:nvPr/>
        </p:nvGrpSpPr>
        <p:grpSpPr>
          <a:xfrm>
            <a:off x="5490917" y="3356992"/>
            <a:ext cx="555371" cy="504056"/>
            <a:chOff x="5550429" y="3284984"/>
            <a:chExt cx="618505" cy="504056"/>
          </a:xfrm>
        </p:grpSpPr>
        <p:sp>
          <p:nvSpPr>
            <p:cNvPr id="37" name="Arc 59"/>
            <p:cNvSpPr/>
            <p:nvPr>
              <p:custDataLst>
                <p:tags r:id="rId1"/>
              </p:custDataLst>
            </p:nvPr>
          </p:nvSpPr>
          <p:spPr bwMode="gray">
            <a:xfrm>
              <a:off x="5550430" y="3284984"/>
              <a:ext cx="618504" cy="504056"/>
            </a:xfrm>
            <a:prstGeom prst="arc">
              <a:avLst>
                <a:gd name="adj1" fmla="val 16200000"/>
                <a:gd name="adj2" fmla="val 5400000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GT" dirty="0"/>
            </a:p>
          </p:txBody>
        </p:sp>
        <p:sp>
          <p:nvSpPr>
            <p:cNvPr id="38" name="37 Elipse"/>
            <p:cNvSpPr/>
            <p:nvPr/>
          </p:nvSpPr>
          <p:spPr>
            <a:xfrm>
              <a:off x="5550429" y="3284984"/>
              <a:ext cx="618504" cy="504056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GT"/>
            </a:p>
          </p:txBody>
        </p:sp>
      </p:grpSp>
    </p:spTree>
    <p:extLst>
      <p:ext uri="{BB962C8B-B14F-4D97-AF65-F5344CB8AC3E}">
        <p14:creationId xmlns:p14="http://schemas.microsoft.com/office/powerpoint/2010/main" val="11531392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1 Título"/>
          <p:cNvSpPr>
            <a:spLocks noGrp="1"/>
          </p:cNvSpPr>
          <p:nvPr>
            <p:ph type="title"/>
          </p:nvPr>
        </p:nvSpPr>
        <p:spPr>
          <a:xfrm>
            <a:off x="0" y="116632"/>
            <a:ext cx="9036496" cy="720080"/>
          </a:xfrm>
        </p:spPr>
        <p:txBody>
          <a:bodyPr>
            <a:noAutofit/>
          </a:bodyPr>
          <a:lstStyle/>
          <a:p>
            <a:r>
              <a:rPr lang="es-GT" sz="2400" b="1" dirty="0">
                <a:latin typeface="Candara" pitchFamily="34" charset="0"/>
                <a:cs typeface="Times New Roman" pitchFamily="18" charset="0"/>
              </a:rPr>
              <a:t>El 50% de los recursos estarán disponibles cuando se certifiquen avances en:</a:t>
            </a:r>
            <a:endParaRPr lang="es-ES" sz="2400" b="1" dirty="0">
              <a:latin typeface="Candara" pitchFamily="34" charset="0"/>
              <a:cs typeface="Times New Roman" pitchFamily="18" charset="0"/>
            </a:endParaRPr>
          </a:p>
        </p:txBody>
      </p:sp>
      <p:graphicFrame>
        <p:nvGraphicFramePr>
          <p:cNvPr id="5" name="4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7628785"/>
              </p:ext>
            </p:extLst>
          </p:nvPr>
        </p:nvGraphicFramePr>
        <p:xfrm>
          <a:off x="107504" y="980729"/>
          <a:ext cx="8784976" cy="5616622"/>
        </p:xfrm>
        <a:graphic>
          <a:graphicData uri="http://schemas.openxmlformats.org/drawingml/2006/table">
            <a:tbl>
              <a:tblPr/>
              <a:tblGrid>
                <a:gridCol w="4896544"/>
                <a:gridCol w="1521596"/>
                <a:gridCol w="2366836"/>
              </a:tblGrid>
              <a:tr h="374334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ndara" pitchFamily="34" charset="0"/>
                        </a:rPr>
                        <a:t>Compromiso PAPTN</a:t>
                      </a:r>
                    </a:p>
                  </a:txBody>
                  <a:tcPr marL="8687" marR="8687" marT="868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600" b="1" i="0" u="none" strike="noStrike">
                          <a:solidFill>
                            <a:srgbClr val="000000"/>
                          </a:solidFill>
                          <a:effectLst/>
                          <a:latin typeface="Candara" pitchFamily="34" charset="0"/>
                        </a:rPr>
                        <a:t>Grado de Avance</a:t>
                      </a:r>
                    </a:p>
                  </a:txBody>
                  <a:tcPr marL="8687" marR="8687" marT="868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600" b="1" i="0" u="none" strike="noStrike">
                          <a:solidFill>
                            <a:srgbClr val="000000"/>
                          </a:solidFill>
                          <a:effectLst/>
                          <a:latin typeface="Candara" pitchFamily="34" charset="0"/>
                        </a:rPr>
                        <a:t>Responsable</a:t>
                      </a:r>
                    </a:p>
                  </a:txBody>
                  <a:tcPr marL="8687" marR="8687" marT="868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58226">
                <a:tc>
                  <a:txBody>
                    <a:bodyPr/>
                    <a:lstStyle/>
                    <a:p>
                      <a:pPr algn="l" fontAlgn="ctr"/>
                      <a:r>
                        <a:rPr lang="es-GT" sz="1600" b="0" i="0" u="none" strike="noStrike">
                          <a:solidFill>
                            <a:srgbClr val="000000"/>
                          </a:solidFill>
                          <a:effectLst/>
                          <a:latin typeface="Candara" pitchFamily="34" charset="0"/>
                        </a:rPr>
                        <a:t>5) Cooperar y trabajar con una entidad autónoma y públicamente responsable para asegurar la sobregestión del Plan</a:t>
                      </a:r>
                    </a:p>
                  </a:txBody>
                  <a:tcPr marL="156367" marR="8687" marT="868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2000" b="0" i="0" u="none" strike="noStrike" dirty="0">
                        <a:solidFill>
                          <a:srgbClr val="FFFFFF"/>
                        </a:solidFill>
                        <a:effectLst/>
                        <a:latin typeface="Candara" pitchFamily="34" charset="0"/>
                      </a:endParaRPr>
                    </a:p>
                  </a:txBody>
                  <a:tcPr marL="8687" marR="8687" marT="868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600" b="0" i="0" u="none" strike="noStrike">
                          <a:solidFill>
                            <a:srgbClr val="000000"/>
                          </a:solidFill>
                          <a:effectLst/>
                          <a:latin typeface="Candara" pitchFamily="34" charset="0"/>
                        </a:rPr>
                        <a:t>PRONACOM, MINEX, MINFIN, SEGEPLAN</a:t>
                      </a:r>
                    </a:p>
                  </a:txBody>
                  <a:tcPr marL="8687" marR="8687" marT="868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</a:tr>
              <a:tr h="1034229">
                <a:tc>
                  <a:txBody>
                    <a:bodyPr/>
                    <a:lstStyle/>
                    <a:p>
                      <a:pPr algn="l" fontAlgn="ctr"/>
                      <a:r>
                        <a:rPr lang="es-GT" sz="1600" b="0" i="0" u="none" strike="noStrike">
                          <a:solidFill>
                            <a:srgbClr val="000000"/>
                          </a:solidFill>
                          <a:effectLst/>
                          <a:latin typeface="Candara" pitchFamily="34" charset="0"/>
                        </a:rPr>
                        <a:t>6) Combatir la corrupción, incluyendo la investigación y el enjuiciamiento de los funcionarios actuales y antiguos del gobierno que se cree que son corruptos.</a:t>
                      </a:r>
                    </a:p>
                  </a:txBody>
                  <a:tcPr marL="156367" marR="8687" marT="868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2000" b="0" i="0" u="none" strike="noStrike" dirty="0">
                        <a:solidFill>
                          <a:srgbClr val="FFFFFF"/>
                        </a:solidFill>
                        <a:effectLst/>
                        <a:latin typeface="Candara" pitchFamily="34" charset="0"/>
                      </a:endParaRPr>
                    </a:p>
                  </a:txBody>
                  <a:tcPr marL="8687" marR="8687" marT="868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600" b="0" i="0" u="none" strike="noStrike">
                          <a:solidFill>
                            <a:srgbClr val="000000"/>
                          </a:solidFill>
                          <a:effectLst/>
                          <a:latin typeface="Candara" pitchFamily="34" charset="0"/>
                        </a:rPr>
                        <a:t>MP, OJ, MINGOB</a:t>
                      </a:r>
                    </a:p>
                  </a:txBody>
                  <a:tcPr marL="8687" marR="8687" marT="868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90504">
                <a:tc>
                  <a:txBody>
                    <a:bodyPr/>
                    <a:lstStyle/>
                    <a:p>
                      <a:pPr algn="l" fontAlgn="ctr"/>
                      <a:r>
                        <a:rPr lang="es-GT" sz="1600" b="0" i="0" u="none" strike="noStrike">
                          <a:solidFill>
                            <a:srgbClr val="000000"/>
                          </a:solidFill>
                          <a:effectLst/>
                          <a:latin typeface="Candara" pitchFamily="34" charset="0"/>
                        </a:rPr>
                        <a:t>7) Implementar reformas, políticas y programas para mejorar la transparencia y fortalecer las instituciones públicas, incluyendo el aumento de la capacidad e independencia del Poder Judicial y la Fiscal General.</a:t>
                      </a:r>
                    </a:p>
                  </a:txBody>
                  <a:tcPr marL="156367" marR="8687" marT="868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2000" b="0" i="0" u="none" strike="noStrike" dirty="0">
                        <a:solidFill>
                          <a:srgbClr val="FFFFFF"/>
                        </a:solidFill>
                        <a:effectLst/>
                        <a:latin typeface="Candara" pitchFamily="34" charset="0"/>
                      </a:endParaRPr>
                    </a:p>
                  </a:txBody>
                  <a:tcPr marL="8687" marR="8687" marT="868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ndara" pitchFamily="34" charset="0"/>
                        </a:rPr>
                        <a:t>MP, OJ, MINGOB, MINFIN</a:t>
                      </a:r>
                    </a:p>
                  </a:txBody>
                  <a:tcPr marL="8687" marR="8687" marT="868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</a:tr>
              <a:tr h="2059329">
                <a:tc>
                  <a:txBody>
                    <a:bodyPr/>
                    <a:lstStyle/>
                    <a:p>
                      <a:pPr algn="l" fontAlgn="ctr"/>
                      <a:r>
                        <a:rPr lang="es-GT" sz="1600" b="0" i="0" u="none" strike="noStrike">
                          <a:solidFill>
                            <a:srgbClr val="000000"/>
                          </a:solidFill>
                          <a:effectLst/>
                          <a:latin typeface="Candara" pitchFamily="34" charset="0"/>
                        </a:rPr>
                        <a:t>8) Implementar una política para asegurar que las comunidades locales, las organizaciones de la sociedad civil (incluyendo los grupos indígenas y otros grupos margiandos) y los gobiernos locales sean consultados en el diseño y participacipen en  la implementación  y evaluación de las actividades del Plan que afectan a dichas comunidades, organizaciones y  gobiernos.</a:t>
                      </a:r>
                    </a:p>
                  </a:txBody>
                  <a:tcPr marL="156367" marR="8687" marT="868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2000" b="0" i="0" u="none" strike="noStrike" dirty="0">
                        <a:solidFill>
                          <a:srgbClr val="FFFFFF"/>
                        </a:solidFill>
                        <a:effectLst/>
                        <a:latin typeface="Candara" pitchFamily="34" charset="0"/>
                      </a:endParaRPr>
                    </a:p>
                  </a:txBody>
                  <a:tcPr marL="8687" marR="8687" marT="868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ndara" pitchFamily="34" charset="0"/>
                        </a:rPr>
                        <a:t>PRONACOM </a:t>
                      </a:r>
                    </a:p>
                  </a:txBody>
                  <a:tcPr marL="8687" marR="8687" marT="868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8" name="Oval 56"/>
          <p:cNvSpPr/>
          <p:nvPr>
            <p:custDataLst>
              <p:tags r:id="rId1"/>
            </p:custDataLst>
          </p:nvPr>
        </p:nvSpPr>
        <p:spPr bwMode="auto">
          <a:xfrm>
            <a:off x="5429415" y="2411871"/>
            <a:ext cx="660648" cy="631093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GT" dirty="0"/>
          </a:p>
        </p:txBody>
      </p:sp>
      <p:grpSp>
        <p:nvGrpSpPr>
          <p:cNvPr id="7" name="6 Grupo"/>
          <p:cNvGrpSpPr/>
          <p:nvPr/>
        </p:nvGrpSpPr>
        <p:grpSpPr>
          <a:xfrm>
            <a:off x="5429414" y="1471132"/>
            <a:ext cx="660653" cy="661728"/>
            <a:chOff x="5429414" y="1471132"/>
            <a:chExt cx="660653" cy="661728"/>
          </a:xfrm>
        </p:grpSpPr>
        <p:sp>
          <p:nvSpPr>
            <p:cNvPr id="9" name="Oval 64"/>
            <p:cNvSpPr/>
            <p:nvPr>
              <p:custDataLst>
                <p:tags r:id="rId5"/>
              </p:custDataLst>
            </p:nvPr>
          </p:nvSpPr>
          <p:spPr bwMode="auto">
            <a:xfrm>
              <a:off x="5429414" y="1471132"/>
              <a:ext cx="660653" cy="661728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GT" dirty="0"/>
            </a:p>
          </p:txBody>
        </p:sp>
        <p:sp>
          <p:nvSpPr>
            <p:cNvPr id="10" name="Arco 2"/>
            <p:cNvSpPr/>
            <p:nvPr>
              <p:custDataLst>
                <p:tags r:id="rId6"/>
              </p:custDataLst>
            </p:nvPr>
          </p:nvSpPr>
          <p:spPr bwMode="gray">
            <a:xfrm>
              <a:off x="5429414" y="1471132"/>
              <a:ext cx="660649" cy="661724"/>
            </a:xfrm>
            <a:prstGeom prst="arc">
              <a:avLst>
                <a:gd name="adj1" fmla="val 16200000"/>
                <a:gd name="adj2" fmla="val 0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GT"/>
            </a:p>
          </p:txBody>
        </p:sp>
      </p:grpSp>
      <p:sp>
        <p:nvSpPr>
          <p:cNvPr id="17" name="Oval 64"/>
          <p:cNvSpPr/>
          <p:nvPr>
            <p:custDataLst>
              <p:tags r:id="rId2"/>
            </p:custDataLst>
          </p:nvPr>
        </p:nvSpPr>
        <p:spPr bwMode="auto">
          <a:xfrm>
            <a:off x="5414195" y="5229200"/>
            <a:ext cx="735110" cy="792092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GT" dirty="0"/>
          </a:p>
        </p:txBody>
      </p:sp>
      <p:sp>
        <p:nvSpPr>
          <p:cNvPr id="18" name="Arco 2"/>
          <p:cNvSpPr/>
          <p:nvPr>
            <p:custDataLst>
              <p:tags r:id="rId3"/>
            </p:custDataLst>
          </p:nvPr>
        </p:nvSpPr>
        <p:spPr bwMode="gray">
          <a:xfrm>
            <a:off x="5414194" y="5229200"/>
            <a:ext cx="735106" cy="792088"/>
          </a:xfrm>
          <a:prstGeom prst="arc">
            <a:avLst>
              <a:gd name="adj1" fmla="val 16200000"/>
              <a:gd name="adj2" fmla="val 0"/>
            </a:avLst>
          </a:prstGeom>
          <a:solidFill>
            <a:schemeClr val="tx1"/>
          </a:solidFill>
          <a:ln w="9525">
            <a:solidFill>
              <a:schemeClr val="tx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GT"/>
          </a:p>
        </p:txBody>
      </p:sp>
      <p:grpSp>
        <p:nvGrpSpPr>
          <p:cNvPr id="19" name="18 Grupo"/>
          <p:cNvGrpSpPr/>
          <p:nvPr/>
        </p:nvGrpSpPr>
        <p:grpSpPr>
          <a:xfrm>
            <a:off x="5429415" y="3645024"/>
            <a:ext cx="630040" cy="553249"/>
            <a:chOff x="5508077" y="4976237"/>
            <a:chExt cx="648127" cy="553249"/>
          </a:xfrm>
        </p:grpSpPr>
        <p:sp>
          <p:nvSpPr>
            <p:cNvPr id="20" name="Arc 53"/>
            <p:cNvSpPr/>
            <p:nvPr>
              <p:custDataLst>
                <p:tags r:id="rId4"/>
              </p:custDataLst>
            </p:nvPr>
          </p:nvSpPr>
          <p:spPr bwMode="gray">
            <a:xfrm>
              <a:off x="5508077" y="4976237"/>
              <a:ext cx="630040" cy="540060"/>
            </a:xfrm>
            <a:prstGeom prst="arc">
              <a:avLst>
                <a:gd name="adj1" fmla="val 16200000"/>
                <a:gd name="adj2" fmla="val 10800000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GT" dirty="0"/>
            </a:p>
          </p:txBody>
        </p:sp>
        <p:sp>
          <p:nvSpPr>
            <p:cNvPr id="21" name="20 Elipse"/>
            <p:cNvSpPr/>
            <p:nvPr/>
          </p:nvSpPr>
          <p:spPr>
            <a:xfrm>
              <a:off x="5526164" y="4989426"/>
              <a:ext cx="630040" cy="54006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GT"/>
            </a:p>
          </p:txBody>
        </p:sp>
      </p:grpSp>
    </p:spTree>
    <p:extLst>
      <p:ext uri="{BB962C8B-B14F-4D97-AF65-F5344CB8AC3E}">
        <p14:creationId xmlns:p14="http://schemas.microsoft.com/office/powerpoint/2010/main" val="3795469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>
            <a:spLocks noGrp="1"/>
          </p:cNvSpPr>
          <p:nvPr>
            <p:ph type="title"/>
          </p:nvPr>
        </p:nvSpPr>
        <p:spPr>
          <a:xfrm>
            <a:off x="107504" y="24119"/>
            <a:ext cx="9036496" cy="1143000"/>
          </a:xfrm>
        </p:spPr>
        <p:txBody>
          <a:bodyPr>
            <a:noAutofit/>
          </a:bodyPr>
          <a:lstStyle/>
          <a:p>
            <a:r>
              <a:rPr lang="es-GT" sz="2400" b="1" dirty="0">
                <a:latin typeface="Candara" pitchFamily="34" charset="0"/>
                <a:cs typeface="Times New Roman" pitchFamily="18" charset="0"/>
              </a:rPr>
              <a:t>El 50% de los recursos estarán disponibles cuando se certifiquen avances en:</a:t>
            </a:r>
            <a:endParaRPr lang="es-ES" sz="2400" b="1" dirty="0">
              <a:latin typeface="Candara" pitchFamily="34" charset="0"/>
              <a:cs typeface="Times New Roman" pitchFamily="18" charset="0"/>
            </a:endParaRPr>
          </a:p>
        </p:txBody>
      </p:sp>
      <p:graphicFrame>
        <p:nvGraphicFramePr>
          <p:cNvPr id="6" name="5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2425724"/>
              </p:ext>
            </p:extLst>
          </p:nvPr>
        </p:nvGraphicFramePr>
        <p:xfrm>
          <a:off x="107504" y="1124744"/>
          <a:ext cx="8712968" cy="5400599"/>
        </p:xfrm>
        <a:graphic>
          <a:graphicData uri="http://schemas.openxmlformats.org/drawingml/2006/table">
            <a:tbl>
              <a:tblPr/>
              <a:tblGrid>
                <a:gridCol w="4802957"/>
                <a:gridCol w="1829698"/>
                <a:gridCol w="2080313"/>
              </a:tblGrid>
              <a:tr h="533785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ndara" pitchFamily="34" charset="0"/>
                        </a:rPr>
                        <a:t>Compromiso PAPTN</a:t>
                      </a:r>
                    </a:p>
                  </a:txBody>
                  <a:tcPr marL="8805" marR="8805" marT="88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600" b="1" i="0" u="none" strike="noStrike">
                          <a:solidFill>
                            <a:srgbClr val="000000"/>
                          </a:solidFill>
                          <a:effectLst/>
                          <a:latin typeface="Candara" pitchFamily="34" charset="0"/>
                        </a:rPr>
                        <a:t>Grado de Avance</a:t>
                      </a:r>
                    </a:p>
                  </a:txBody>
                  <a:tcPr marL="8805" marR="8805" marT="88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600" b="1" i="0" u="none" strike="noStrike">
                          <a:solidFill>
                            <a:srgbClr val="000000"/>
                          </a:solidFill>
                          <a:effectLst/>
                          <a:latin typeface="Candara" pitchFamily="34" charset="0"/>
                        </a:rPr>
                        <a:t>Responsable</a:t>
                      </a:r>
                    </a:p>
                  </a:txBody>
                  <a:tcPr marL="8805" marR="8805" marT="88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54324">
                <a:tc>
                  <a:txBody>
                    <a:bodyPr/>
                    <a:lstStyle/>
                    <a:p>
                      <a:pPr algn="l" fontAlgn="ctr"/>
                      <a:r>
                        <a:rPr lang="es-ES" sz="1600" b="0" i="0" u="none" strike="noStrike">
                          <a:solidFill>
                            <a:srgbClr val="000000"/>
                          </a:solidFill>
                          <a:effectLst/>
                          <a:latin typeface="Candara" pitchFamily="34" charset="0"/>
                        </a:rPr>
                        <a:t>9) Contrarrestar actividades de bandas criminales, traficantes y crimen organizado</a:t>
                      </a:r>
                    </a:p>
                  </a:txBody>
                  <a:tcPr marL="158487" marR="8805" marT="88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2000" b="0" i="0" u="none" strike="noStrike" dirty="0">
                        <a:solidFill>
                          <a:srgbClr val="FFFFFF"/>
                        </a:solidFill>
                        <a:effectLst/>
                        <a:latin typeface="Candara" pitchFamily="34" charset="0"/>
                      </a:endParaRPr>
                    </a:p>
                  </a:txBody>
                  <a:tcPr marL="8805" marR="8805" marT="88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600" b="0" i="0" u="none" strike="noStrike">
                          <a:solidFill>
                            <a:srgbClr val="000000"/>
                          </a:solidFill>
                          <a:effectLst/>
                          <a:latin typeface="Candara" pitchFamily="34" charset="0"/>
                        </a:rPr>
                        <a:t>MP, OJ, MINGOB-PNC</a:t>
                      </a:r>
                    </a:p>
                  </a:txBody>
                  <a:tcPr marL="8805" marR="8805" marT="88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</a:tr>
              <a:tr h="1618403">
                <a:tc>
                  <a:txBody>
                    <a:bodyPr/>
                    <a:lstStyle/>
                    <a:p>
                      <a:pPr algn="l" fontAlgn="ctr"/>
                      <a:r>
                        <a:rPr lang="es-G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ndara" pitchFamily="34" charset="0"/>
                        </a:rPr>
                        <a:t>10) Investigar y juzgar en el personal del sistema de justicia civil, incluyendo el personal militar y de la policía, que presuntamente han violado los derechos humanos y asegurar que dicho personal esté cooperando en tales casos.</a:t>
                      </a:r>
                    </a:p>
                  </a:txBody>
                  <a:tcPr marL="158487" marR="8805" marT="88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2000" b="0" i="0" u="none" strike="noStrike" dirty="0">
                        <a:solidFill>
                          <a:srgbClr val="FFFFFF"/>
                        </a:solidFill>
                        <a:effectLst/>
                        <a:latin typeface="Candara" pitchFamily="34" charset="0"/>
                      </a:endParaRPr>
                    </a:p>
                  </a:txBody>
                  <a:tcPr marL="8805" marR="8805" marT="88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600" b="0" i="0" u="none" strike="noStrike">
                          <a:solidFill>
                            <a:srgbClr val="000000"/>
                          </a:solidFill>
                          <a:effectLst/>
                          <a:latin typeface="Candara" pitchFamily="34" charset="0"/>
                        </a:rPr>
                        <a:t>MP, OJ</a:t>
                      </a:r>
                    </a:p>
                  </a:txBody>
                  <a:tcPr marL="8805" marR="8805" marT="88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54324">
                <a:tc>
                  <a:txBody>
                    <a:bodyPr/>
                    <a:lstStyle/>
                    <a:p>
                      <a:pPr algn="l" fontAlgn="ctr"/>
                      <a:r>
                        <a:rPr lang="es-GT" sz="1600" b="0" i="0" u="none" strike="noStrike">
                          <a:solidFill>
                            <a:srgbClr val="000000"/>
                          </a:solidFill>
                          <a:effectLst/>
                          <a:latin typeface="Candara" pitchFamily="34" charset="0"/>
                        </a:rPr>
                        <a:t>11) Cooperar con la CICIG y entidades de derechos humanos</a:t>
                      </a:r>
                    </a:p>
                  </a:txBody>
                  <a:tcPr marL="158487" marR="8805" marT="88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2000" b="0" i="0" u="none" strike="noStrike" dirty="0">
                        <a:solidFill>
                          <a:srgbClr val="FFFFFF"/>
                        </a:solidFill>
                        <a:effectLst/>
                        <a:latin typeface="Candara" pitchFamily="34" charset="0"/>
                      </a:endParaRPr>
                    </a:p>
                  </a:txBody>
                  <a:tcPr marL="8805" marR="8805" marT="88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600" b="0" i="0" u="none" strike="noStrike">
                          <a:solidFill>
                            <a:srgbClr val="000000"/>
                          </a:solidFill>
                          <a:effectLst/>
                          <a:latin typeface="Candara" pitchFamily="34" charset="0"/>
                        </a:rPr>
                        <a:t>Gobierno de Guatemala</a:t>
                      </a:r>
                    </a:p>
                  </a:txBody>
                  <a:tcPr marL="8805" marR="8805" marT="88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</a:tr>
              <a:tr h="1939763">
                <a:tc>
                  <a:txBody>
                    <a:bodyPr/>
                    <a:lstStyle/>
                    <a:p>
                      <a:pPr algn="l" fontAlgn="ctr"/>
                      <a:r>
                        <a:rPr lang="es-GT" sz="1600" b="0" i="0" u="none" strike="noStrike">
                          <a:solidFill>
                            <a:srgbClr val="000000"/>
                          </a:solidFill>
                          <a:effectLst/>
                          <a:latin typeface="Candara" pitchFamily="34" charset="0"/>
                        </a:rPr>
                        <a:t>12) Apoyar programas para reducir la pobreza, ampliar la educación y la formación profesional para los jóvenes en riesgo, crear empleos y promover un crecimiento económico equitativo, especialmente en las zonas que contribuyen a un gran número de migrantes.</a:t>
                      </a:r>
                    </a:p>
                  </a:txBody>
                  <a:tcPr marL="158487" marR="8805" marT="88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2000" b="0" i="0" u="none" strike="noStrike" dirty="0">
                        <a:solidFill>
                          <a:srgbClr val="FFFFFF"/>
                        </a:solidFill>
                        <a:effectLst/>
                        <a:latin typeface="Candara" pitchFamily="34" charset="0"/>
                      </a:endParaRPr>
                    </a:p>
                  </a:txBody>
                  <a:tcPr marL="8805" marR="8805" marT="88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ndara" pitchFamily="34" charset="0"/>
                        </a:rPr>
                        <a:t>MINECO/SEGEPLAN/ MINTRAB/MIDES </a:t>
                      </a:r>
                    </a:p>
                  </a:txBody>
                  <a:tcPr marL="8805" marR="8805" marT="88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pSp>
        <p:nvGrpSpPr>
          <p:cNvPr id="7" name="6 Grupo"/>
          <p:cNvGrpSpPr/>
          <p:nvPr/>
        </p:nvGrpSpPr>
        <p:grpSpPr>
          <a:xfrm>
            <a:off x="5606066" y="1772816"/>
            <a:ext cx="489989" cy="406747"/>
            <a:chOff x="5508077" y="4976237"/>
            <a:chExt cx="648127" cy="553249"/>
          </a:xfrm>
        </p:grpSpPr>
        <p:sp>
          <p:nvSpPr>
            <p:cNvPr id="8" name="Arc 53"/>
            <p:cNvSpPr/>
            <p:nvPr>
              <p:custDataLst>
                <p:tags r:id="rId5"/>
              </p:custDataLst>
            </p:nvPr>
          </p:nvSpPr>
          <p:spPr bwMode="gray">
            <a:xfrm>
              <a:off x="5508077" y="4976237"/>
              <a:ext cx="630040" cy="540060"/>
            </a:xfrm>
            <a:prstGeom prst="arc">
              <a:avLst>
                <a:gd name="adj1" fmla="val 16200000"/>
                <a:gd name="adj2" fmla="val 10800000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GT" dirty="0"/>
            </a:p>
          </p:txBody>
        </p:sp>
        <p:sp>
          <p:nvSpPr>
            <p:cNvPr id="9" name="8 Elipse"/>
            <p:cNvSpPr/>
            <p:nvPr/>
          </p:nvSpPr>
          <p:spPr>
            <a:xfrm>
              <a:off x="5526164" y="4989426"/>
              <a:ext cx="630040" cy="54006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GT"/>
            </a:p>
          </p:txBody>
        </p:sp>
      </p:grpSp>
      <p:grpSp>
        <p:nvGrpSpPr>
          <p:cNvPr id="10" name="9 Grupo"/>
          <p:cNvGrpSpPr/>
          <p:nvPr/>
        </p:nvGrpSpPr>
        <p:grpSpPr>
          <a:xfrm>
            <a:off x="5529203" y="2780928"/>
            <a:ext cx="630040" cy="553249"/>
            <a:chOff x="5508077" y="4976237"/>
            <a:chExt cx="648127" cy="553249"/>
          </a:xfrm>
        </p:grpSpPr>
        <p:sp>
          <p:nvSpPr>
            <p:cNvPr id="11" name="Arc 53"/>
            <p:cNvSpPr/>
            <p:nvPr>
              <p:custDataLst>
                <p:tags r:id="rId4"/>
              </p:custDataLst>
            </p:nvPr>
          </p:nvSpPr>
          <p:spPr bwMode="gray">
            <a:xfrm>
              <a:off x="5508077" y="4976237"/>
              <a:ext cx="630040" cy="540060"/>
            </a:xfrm>
            <a:prstGeom prst="arc">
              <a:avLst>
                <a:gd name="adj1" fmla="val 16200000"/>
                <a:gd name="adj2" fmla="val 10800000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GT" dirty="0"/>
            </a:p>
          </p:txBody>
        </p:sp>
        <p:sp>
          <p:nvSpPr>
            <p:cNvPr id="12" name="11 Elipse"/>
            <p:cNvSpPr/>
            <p:nvPr/>
          </p:nvSpPr>
          <p:spPr>
            <a:xfrm>
              <a:off x="5526164" y="4989426"/>
              <a:ext cx="630040" cy="54006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GT"/>
            </a:p>
          </p:txBody>
        </p:sp>
      </p:grpSp>
      <p:grpSp>
        <p:nvGrpSpPr>
          <p:cNvPr id="13" name="12 Grupo"/>
          <p:cNvGrpSpPr/>
          <p:nvPr/>
        </p:nvGrpSpPr>
        <p:grpSpPr>
          <a:xfrm>
            <a:off x="5606066" y="4051771"/>
            <a:ext cx="476315" cy="406747"/>
            <a:chOff x="5508077" y="4976237"/>
            <a:chExt cx="648127" cy="553249"/>
          </a:xfrm>
        </p:grpSpPr>
        <p:sp>
          <p:nvSpPr>
            <p:cNvPr id="14" name="Arc 53"/>
            <p:cNvSpPr/>
            <p:nvPr>
              <p:custDataLst>
                <p:tags r:id="rId3"/>
              </p:custDataLst>
            </p:nvPr>
          </p:nvSpPr>
          <p:spPr bwMode="gray">
            <a:xfrm>
              <a:off x="5508077" y="4976237"/>
              <a:ext cx="630040" cy="540060"/>
            </a:xfrm>
            <a:prstGeom prst="arc">
              <a:avLst>
                <a:gd name="adj1" fmla="val 16200000"/>
                <a:gd name="adj2" fmla="val 10800000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GT" dirty="0"/>
            </a:p>
          </p:txBody>
        </p:sp>
        <p:sp>
          <p:nvSpPr>
            <p:cNvPr id="15" name="14 Elipse"/>
            <p:cNvSpPr/>
            <p:nvPr/>
          </p:nvSpPr>
          <p:spPr>
            <a:xfrm>
              <a:off x="5526164" y="4989426"/>
              <a:ext cx="630040" cy="54006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GT"/>
            </a:p>
          </p:txBody>
        </p:sp>
      </p:grpSp>
      <p:sp>
        <p:nvSpPr>
          <p:cNvPr id="17" name="Oval 64"/>
          <p:cNvSpPr/>
          <p:nvPr>
            <p:custDataLst>
              <p:tags r:id="rId1"/>
            </p:custDataLst>
          </p:nvPr>
        </p:nvSpPr>
        <p:spPr bwMode="auto">
          <a:xfrm>
            <a:off x="5430843" y="5155418"/>
            <a:ext cx="770993" cy="792092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GT" dirty="0"/>
          </a:p>
        </p:txBody>
      </p:sp>
      <p:sp>
        <p:nvSpPr>
          <p:cNvPr id="18" name="Arco 2"/>
          <p:cNvSpPr/>
          <p:nvPr>
            <p:custDataLst>
              <p:tags r:id="rId2"/>
            </p:custDataLst>
          </p:nvPr>
        </p:nvSpPr>
        <p:spPr bwMode="gray">
          <a:xfrm>
            <a:off x="5430842" y="5155418"/>
            <a:ext cx="770989" cy="792088"/>
          </a:xfrm>
          <a:prstGeom prst="arc">
            <a:avLst>
              <a:gd name="adj1" fmla="val 16200000"/>
              <a:gd name="adj2" fmla="val 0"/>
            </a:avLst>
          </a:prstGeom>
          <a:solidFill>
            <a:schemeClr val="tx1"/>
          </a:solidFill>
          <a:ln w="9525">
            <a:solidFill>
              <a:schemeClr val="tx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GT"/>
          </a:p>
        </p:txBody>
      </p:sp>
    </p:spTree>
    <p:extLst>
      <p:ext uri="{BB962C8B-B14F-4D97-AF65-F5344CB8AC3E}">
        <p14:creationId xmlns:p14="http://schemas.microsoft.com/office/powerpoint/2010/main" val="846795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1 Título"/>
          <p:cNvSpPr>
            <a:spLocks noGrp="1"/>
          </p:cNvSpPr>
          <p:nvPr>
            <p:ph type="title"/>
          </p:nvPr>
        </p:nvSpPr>
        <p:spPr>
          <a:xfrm>
            <a:off x="3558" y="0"/>
            <a:ext cx="9140442" cy="1143000"/>
          </a:xfrm>
        </p:spPr>
        <p:txBody>
          <a:bodyPr>
            <a:noAutofit/>
          </a:bodyPr>
          <a:lstStyle/>
          <a:p>
            <a:r>
              <a:rPr lang="es-GT" sz="2400" b="1" dirty="0">
                <a:latin typeface="Candara" pitchFamily="34" charset="0"/>
                <a:cs typeface="Times New Roman" pitchFamily="18" charset="0"/>
              </a:rPr>
              <a:t>El 50% de los recursos estarán disponibles cuando se certifiquen avances en:</a:t>
            </a:r>
            <a:endParaRPr lang="es-ES" sz="2400" b="1" dirty="0">
              <a:latin typeface="Candara" pitchFamily="34" charset="0"/>
              <a:cs typeface="Times New Roman" pitchFamily="18" charset="0"/>
            </a:endParaRPr>
          </a:p>
        </p:txBody>
      </p:sp>
      <p:graphicFrame>
        <p:nvGraphicFramePr>
          <p:cNvPr id="6" name="5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7000450"/>
              </p:ext>
            </p:extLst>
          </p:nvPr>
        </p:nvGraphicFramePr>
        <p:xfrm>
          <a:off x="107504" y="980728"/>
          <a:ext cx="8784977" cy="5472608"/>
        </p:xfrm>
        <a:graphic>
          <a:graphicData uri="http://schemas.openxmlformats.org/drawingml/2006/table">
            <a:tbl>
              <a:tblPr/>
              <a:tblGrid>
                <a:gridCol w="4752528"/>
                <a:gridCol w="1728192"/>
                <a:gridCol w="2304257"/>
              </a:tblGrid>
              <a:tr h="502370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ndara" pitchFamily="34" charset="0"/>
                        </a:rPr>
                        <a:t>Compromiso PAPTN</a:t>
                      </a:r>
                    </a:p>
                  </a:txBody>
                  <a:tcPr marL="8805" marR="8805" marT="88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600" b="1" i="0" u="none" strike="noStrike">
                          <a:solidFill>
                            <a:srgbClr val="000000"/>
                          </a:solidFill>
                          <a:effectLst/>
                          <a:latin typeface="Candara" pitchFamily="34" charset="0"/>
                        </a:rPr>
                        <a:t>Grado de Avance</a:t>
                      </a:r>
                    </a:p>
                  </a:txBody>
                  <a:tcPr marL="8805" marR="8805" marT="88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600" b="1" i="0" u="none" strike="noStrike">
                          <a:solidFill>
                            <a:srgbClr val="000000"/>
                          </a:solidFill>
                          <a:effectLst/>
                          <a:latin typeface="Candara" pitchFamily="34" charset="0"/>
                        </a:rPr>
                        <a:t>Responsable</a:t>
                      </a:r>
                    </a:p>
                  </a:txBody>
                  <a:tcPr marL="8805" marR="8805" marT="88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36019">
                <a:tc>
                  <a:txBody>
                    <a:bodyPr/>
                    <a:lstStyle/>
                    <a:p>
                      <a:pPr algn="l" fontAlgn="ctr"/>
                      <a:r>
                        <a:rPr lang="es-GT" sz="1600" b="0" i="0" u="none" strike="noStrike">
                          <a:solidFill>
                            <a:srgbClr val="000000"/>
                          </a:solidFill>
                          <a:effectLst/>
                          <a:latin typeface="Candara" pitchFamily="34" charset="0"/>
                        </a:rPr>
                        <a:t>13) Implementar un plan que incluya metas, puntos de referencia y cronogramas para crear una fuerza de policía civil profesional y responsable y poner fin al papel de los militares en la policía interna y poner dicho plan a disposición del Departamento de Estado.</a:t>
                      </a:r>
                    </a:p>
                  </a:txBody>
                  <a:tcPr marL="158487" marR="8805" marT="88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1600" b="0" i="0" u="none" strike="noStrike" dirty="0">
                        <a:solidFill>
                          <a:srgbClr val="FFFFFF"/>
                        </a:solidFill>
                        <a:effectLst/>
                        <a:latin typeface="Candara" pitchFamily="34" charset="0"/>
                      </a:endParaRPr>
                    </a:p>
                  </a:txBody>
                  <a:tcPr marL="8805" marR="8805" marT="88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600" b="0" i="0" u="none" strike="noStrike">
                          <a:solidFill>
                            <a:srgbClr val="000000"/>
                          </a:solidFill>
                          <a:effectLst/>
                          <a:latin typeface="Candara" pitchFamily="34" charset="0"/>
                        </a:rPr>
                        <a:t>MINGOB-PNC</a:t>
                      </a:r>
                    </a:p>
                  </a:txBody>
                  <a:tcPr marL="8805" marR="8805" marT="88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</a:tr>
              <a:tr h="1242559">
                <a:tc>
                  <a:txBody>
                    <a:bodyPr/>
                    <a:lstStyle/>
                    <a:p>
                      <a:pPr algn="l" fontAlgn="ctr"/>
                      <a:r>
                        <a:rPr lang="es-GT" sz="1600" b="0" i="0" u="none" strike="noStrike">
                          <a:solidFill>
                            <a:srgbClr val="000000"/>
                          </a:solidFill>
                          <a:effectLst/>
                          <a:latin typeface="Candara" pitchFamily="34" charset="0"/>
                        </a:rPr>
                        <a:t>14) Proteger el derecho de los partidos de oposición política, periodistas, sindicalistas, defensores de los derechos humanos y otros activistas de la sociedad civil a operar sin interferencia.</a:t>
                      </a:r>
                    </a:p>
                  </a:txBody>
                  <a:tcPr marL="158487" marR="8805" marT="88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1600" b="0" i="0" u="none" strike="noStrike" dirty="0">
                        <a:solidFill>
                          <a:srgbClr val="FFFFFF"/>
                        </a:solidFill>
                        <a:effectLst/>
                        <a:latin typeface="Candara" pitchFamily="34" charset="0"/>
                      </a:endParaRPr>
                    </a:p>
                  </a:txBody>
                  <a:tcPr marL="8805" marR="8805" marT="88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600" b="0" i="0" u="none" strike="noStrike">
                          <a:solidFill>
                            <a:srgbClr val="000000"/>
                          </a:solidFill>
                          <a:effectLst/>
                          <a:latin typeface="Candara" pitchFamily="34" charset="0"/>
                        </a:rPr>
                        <a:t>MINTRAB/PDH/MINFIN/MINEDUC </a:t>
                      </a:r>
                    </a:p>
                  </a:txBody>
                  <a:tcPr marL="8805" marR="8805" marT="88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95830">
                <a:tc>
                  <a:txBody>
                    <a:bodyPr/>
                    <a:lstStyle/>
                    <a:p>
                      <a:pPr algn="l" fontAlgn="ctr"/>
                      <a:r>
                        <a:rPr lang="es-GT" sz="1600" b="0" i="0" u="none" strike="noStrike">
                          <a:solidFill>
                            <a:srgbClr val="000000"/>
                          </a:solidFill>
                          <a:effectLst/>
                          <a:latin typeface="Candara" pitchFamily="34" charset="0"/>
                        </a:rPr>
                        <a:t>15) Aumentar los ingresos fiscales, incluyendo la implementación de reformas tributarias y el fortalecimiento de las agencias aduaneras.</a:t>
                      </a:r>
                    </a:p>
                  </a:txBody>
                  <a:tcPr marL="158487" marR="8805" marT="88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1600" b="0" i="0" u="none" strike="noStrike" dirty="0">
                        <a:solidFill>
                          <a:srgbClr val="FFFFFF"/>
                        </a:solidFill>
                        <a:effectLst/>
                        <a:latin typeface="Candara" pitchFamily="34" charset="0"/>
                      </a:endParaRPr>
                    </a:p>
                  </a:txBody>
                  <a:tcPr marL="8805" marR="8805" marT="88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600" b="0" i="0" u="none" strike="noStrike">
                          <a:solidFill>
                            <a:srgbClr val="000000"/>
                          </a:solidFill>
                          <a:effectLst/>
                          <a:latin typeface="Candara" pitchFamily="34" charset="0"/>
                        </a:rPr>
                        <a:t>SAT/MINFIN</a:t>
                      </a:r>
                    </a:p>
                  </a:txBody>
                  <a:tcPr marL="8805" marR="8805" marT="88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</a:tr>
              <a:tr h="995830">
                <a:tc>
                  <a:txBody>
                    <a:bodyPr/>
                    <a:lstStyle/>
                    <a:p>
                      <a:pPr algn="l" fontAlgn="ctr"/>
                      <a:r>
                        <a:rPr lang="es-GT" sz="1600" b="0" i="0" u="none" strike="noStrike">
                          <a:solidFill>
                            <a:srgbClr val="000000"/>
                          </a:solidFill>
                          <a:effectLst/>
                          <a:latin typeface="Candara" pitchFamily="34" charset="0"/>
                        </a:rPr>
                        <a:t>16) Resolver controversias comerciales, incluyendo la confiscación de bienes inmuebles, entre entidades de Estados Unidos y tal gobierno.</a:t>
                      </a:r>
                    </a:p>
                  </a:txBody>
                  <a:tcPr marL="158487" marR="8805" marT="88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1600" b="0" i="0" u="none" strike="noStrike" dirty="0">
                        <a:solidFill>
                          <a:srgbClr val="FFFFFF"/>
                        </a:solidFill>
                        <a:effectLst/>
                        <a:latin typeface="Candara" pitchFamily="34" charset="0"/>
                      </a:endParaRPr>
                    </a:p>
                  </a:txBody>
                  <a:tcPr marL="8805" marR="8805" marT="88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ndara" pitchFamily="34" charset="0"/>
                        </a:rPr>
                        <a:t>MINEX, MITRAB, MINECO, PGN, MINFIN</a:t>
                      </a:r>
                    </a:p>
                  </a:txBody>
                  <a:tcPr marL="8805" marR="8805" marT="88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Oval 62"/>
          <p:cNvSpPr/>
          <p:nvPr>
            <p:custDataLst>
              <p:tags r:id="rId1"/>
            </p:custDataLst>
          </p:nvPr>
        </p:nvSpPr>
        <p:spPr bwMode="auto">
          <a:xfrm>
            <a:off x="5436096" y="5589240"/>
            <a:ext cx="713258" cy="698214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GT" dirty="0"/>
          </a:p>
        </p:txBody>
      </p:sp>
      <p:grpSp>
        <p:nvGrpSpPr>
          <p:cNvPr id="8" name="7 Grupo"/>
          <p:cNvGrpSpPr/>
          <p:nvPr/>
        </p:nvGrpSpPr>
        <p:grpSpPr>
          <a:xfrm>
            <a:off x="5436096" y="2132856"/>
            <a:ext cx="555371" cy="504056"/>
            <a:chOff x="5550429" y="3284984"/>
            <a:chExt cx="618505" cy="504056"/>
          </a:xfrm>
        </p:grpSpPr>
        <p:sp>
          <p:nvSpPr>
            <p:cNvPr id="9" name="Arc 59"/>
            <p:cNvSpPr/>
            <p:nvPr>
              <p:custDataLst>
                <p:tags r:id="rId4"/>
              </p:custDataLst>
            </p:nvPr>
          </p:nvSpPr>
          <p:spPr bwMode="gray">
            <a:xfrm>
              <a:off x="5550430" y="3284984"/>
              <a:ext cx="618504" cy="504056"/>
            </a:xfrm>
            <a:prstGeom prst="arc">
              <a:avLst>
                <a:gd name="adj1" fmla="val 16200000"/>
                <a:gd name="adj2" fmla="val 5400000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GT" dirty="0"/>
            </a:p>
          </p:txBody>
        </p:sp>
        <p:sp>
          <p:nvSpPr>
            <p:cNvPr id="10" name="9 Elipse"/>
            <p:cNvSpPr/>
            <p:nvPr/>
          </p:nvSpPr>
          <p:spPr>
            <a:xfrm>
              <a:off x="5550429" y="3284984"/>
              <a:ext cx="618504" cy="504056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GT"/>
            </a:p>
          </p:txBody>
        </p:sp>
      </p:grpSp>
      <p:grpSp>
        <p:nvGrpSpPr>
          <p:cNvPr id="11" name="10 Grupo"/>
          <p:cNvGrpSpPr/>
          <p:nvPr/>
        </p:nvGrpSpPr>
        <p:grpSpPr>
          <a:xfrm>
            <a:off x="5415231" y="3573016"/>
            <a:ext cx="630040" cy="553249"/>
            <a:chOff x="5508077" y="4976237"/>
            <a:chExt cx="648127" cy="553249"/>
          </a:xfrm>
        </p:grpSpPr>
        <p:sp>
          <p:nvSpPr>
            <p:cNvPr id="12" name="Arc 53"/>
            <p:cNvSpPr/>
            <p:nvPr>
              <p:custDataLst>
                <p:tags r:id="rId3"/>
              </p:custDataLst>
            </p:nvPr>
          </p:nvSpPr>
          <p:spPr bwMode="gray">
            <a:xfrm>
              <a:off x="5508077" y="4976237"/>
              <a:ext cx="630040" cy="540060"/>
            </a:xfrm>
            <a:prstGeom prst="arc">
              <a:avLst>
                <a:gd name="adj1" fmla="val 16200000"/>
                <a:gd name="adj2" fmla="val 10800000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GT" dirty="0"/>
            </a:p>
          </p:txBody>
        </p:sp>
        <p:sp>
          <p:nvSpPr>
            <p:cNvPr id="13" name="12 Elipse"/>
            <p:cNvSpPr/>
            <p:nvPr/>
          </p:nvSpPr>
          <p:spPr>
            <a:xfrm>
              <a:off x="5526164" y="4989426"/>
              <a:ext cx="630040" cy="54006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GT"/>
            </a:p>
          </p:txBody>
        </p:sp>
      </p:grpSp>
      <p:grpSp>
        <p:nvGrpSpPr>
          <p:cNvPr id="14" name="13 Grupo"/>
          <p:cNvGrpSpPr/>
          <p:nvPr/>
        </p:nvGrpSpPr>
        <p:grpSpPr>
          <a:xfrm>
            <a:off x="5515039" y="4725144"/>
            <a:ext cx="555371" cy="504056"/>
            <a:chOff x="5550429" y="3284984"/>
            <a:chExt cx="618505" cy="504056"/>
          </a:xfrm>
        </p:grpSpPr>
        <p:sp>
          <p:nvSpPr>
            <p:cNvPr id="15" name="Arc 59"/>
            <p:cNvSpPr/>
            <p:nvPr>
              <p:custDataLst>
                <p:tags r:id="rId2"/>
              </p:custDataLst>
            </p:nvPr>
          </p:nvSpPr>
          <p:spPr bwMode="gray">
            <a:xfrm>
              <a:off x="5550430" y="3284984"/>
              <a:ext cx="618504" cy="504056"/>
            </a:xfrm>
            <a:prstGeom prst="arc">
              <a:avLst>
                <a:gd name="adj1" fmla="val 16200000"/>
                <a:gd name="adj2" fmla="val 5400000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GT" dirty="0"/>
            </a:p>
          </p:txBody>
        </p:sp>
        <p:sp>
          <p:nvSpPr>
            <p:cNvPr id="16" name="15 Elipse"/>
            <p:cNvSpPr/>
            <p:nvPr/>
          </p:nvSpPr>
          <p:spPr>
            <a:xfrm>
              <a:off x="5550429" y="3284984"/>
              <a:ext cx="618504" cy="504056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GT"/>
            </a:p>
          </p:txBody>
        </p:sp>
      </p:grpSp>
    </p:spTree>
    <p:extLst>
      <p:ext uri="{BB962C8B-B14F-4D97-AF65-F5344CB8AC3E}">
        <p14:creationId xmlns:p14="http://schemas.microsoft.com/office/powerpoint/2010/main" val="3717099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23528" y="2636912"/>
            <a:ext cx="8229600" cy="1143000"/>
          </a:xfrm>
        </p:spPr>
        <p:txBody>
          <a:bodyPr>
            <a:normAutofit/>
          </a:bodyPr>
          <a:lstStyle/>
          <a:p>
            <a:r>
              <a:rPr lang="es-GT" sz="4000" b="1" dirty="0" smtClean="0">
                <a:latin typeface="Candara" pitchFamily="34" charset="0"/>
                <a:cs typeface="Times New Roman" pitchFamily="18" charset="0"/>
              </a:rPr>
              <a:t>¡Gracias!</a:t>
            </a:r>
            <a:endParaRPr lang="es-ES" sz="4000" b="1" dirty="0">
              <a:latin typeface="Candara" pitchFamily="34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34968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Tn9gHsa6SUusk.En7XyRfg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gEnhexVETFi5ab0QYJ4EoQ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45xamONBSvyVV97BTmeOBw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gEnhexVETFi5ab0QYJ4EoQ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nPazx901SvK1AHonzwkJrg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nPazx901SvK1AHonzwkJrg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nPazx901SvK1AHonzwkJrg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FcCqC4qoRriS6Lk4xYk0QA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Tn9gHsa6SUusk.En7XyRfg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nPazx901SvK1AHonzwkJrg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Tn9gHsa6SUusk.En7XyRfg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Tn9gHsa6SUusk.En7XyRfg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Tn9gHsa6SUusk.En7XyRfg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nPazx901SvK1AHonzwkJrg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DrtHYSzhTpGgWJCIeJRk9A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45xamONBSvyVV97BTmeOBw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gEnhexVETFi5ab0QYJ4EoQ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nPazx901SvK1AHonzwkJrg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45xamONBSvyVV97BTmeOBw"/>
</p:tagLst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>
          <a:solidFill>
            <a:schemeClr val="tx1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830</TotalTime>
  <Words>635</Words>
  <Application>Microsoft Office PowerPoint</Application>
  <PresentationFormat>Presentación en pantalla (4:3)</PresentationFormat>
  <Paragraphs>52</Paragraphs>
  <Slides>6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6</vt:i4>
      </vt:variant>
    </vt:vector>
  </HeadingPairs>
  <TitlesOfParts>
    <vt:vector size="7" baseType="lpstr">
      <vt:lpstr>Tema de Office</vt:lpstr>
      <vt:lpstr>Plan Alianza para la Prosperidad del Triangulo Norte   Avance preliminar en compromisos 2017</vt:lpstr>
      <vt:lpstr>El 25% de los recursos estarán disponibles cuando se certifiquen avances en: </vt:lpstr>
      <vt:lpstr>El 50% de los recursos estarán disponibles cuando se certifiquen avances en:</vt:lpstr>
      <vt:lpstr>El 50% de los recursos estarán disponibles cuando se certifiquen avances en:</vt:lpstr>
      <vt:lpstr>El 50% de los recursos estarán disponibles cuando se certifiquen avances en:</vt:lpstr>
      <vt:lpstr>¡Gracias!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Informe sobre la Ejecución Financiera de los programas del PAPTN</dc:title>
  <dc:creator>Sonia Eunice Argueta Castillo</dc:creator>
  <cp:lastModifiedBy>Sonia Eunice Argueta Castillo</cp:lastModifiedBy>
  <cp:revision>62</cp:revision>
  <dcterms:created xsi:type="dcterms:W3CDTF">2016-09-06T16:43:00Z</dcterms:created>
  <dcterms:modified xsi:type="dcterms:W3CDTF">2017-08-11T00:34:46Z</dcterms:modified>
</cp:coreProperties>
</file>